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posted Guo Qing’s video on the Internet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000000"/>
                </a:solidFill>
                <a:uFill>
                  <a:solidFill>
                    <a:srgbClr val="000000"/>
                  </a:solidFill>
                </a:uFill>
                <a:cs typeface="Times New Roman"/>
              </a:rPr>
              <a:t>　　　　</a:t>
            </a:r>
            <a:r>
              <a:rPr lang="en-US" altLang="zh-CN" u="sng">
                <a:solidFill>
                  <a:srgbClr val="000000"/>
                </a:solidFill>
                <a:uFill>
                  <a:solidFill>
                    <a:srgbClr val="000000"/>
                  </a:solidFill>
                </a:uFill>
                <a:cs typeface="Times New Roman"/>
              </a:rPr>
              <a:t>                                                                              </a:t>
            </a:r>
            <a:r>
              <a:rPr lang="zh-CN" altLang="en-US" u="sng">
                <a:solidFill>
                  <a:schemeClr val="bg1"/>
                </a:solidFill>
                <a:uFill>
                  <a:solidFill>
                    <a:srgbClr val="000000"/>
                  </a:solidFill>
                </a:uFill>
                <a:cs typeface="Times New Roman"/>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a:spLocks/>
          </p:cNvSpPr>
          <p:nvPr/>
        </p:nvSpPr>
        <p:spPr bwMode="auto">
          <a:xfrm>
            <a:off x="403984" y="1478951"/>
            <a:ext cx="8686680"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Guo’s class teacher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 Li Hengrui</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a:t>
            </a:r>
            <a:endParaRPr lang="zh-CN" altLang="en-US"/>
          </a:p>
        </p:txBody>
      </p:sp>
      <p:sp>
        <p:nvSpPr>
          <p:cNvPr id="4" name="内容占位符 4"/>
          <p:cNvSpPr txBox="1">
            <a:spLocks/>
          </p:cNvSpPr>
          <p:nvPr/>
        </p:nvSpPr>
        <p:spPr bwMode="auto">
          <a:xfrm>
            <a:off x="360854" y="2325562"/>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“After Guo’s class teacher, Li Hengrui, posted the video on the Internet, it soon caught the attention of many people</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可知，是郭庆的班主任李恒瑞把视频发布到了网上。</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04082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85323"/>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 Guo Qing’s first thought when the earthquake happened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000000"/>
                </a:solidFill>
                <a:uFill>
                  <a:solidFill>
                    <a:srgbClr val="000000"/>
                  </a:solidFill>
                </a:uFill>
                <a:cs typeface="Times New Roman"/>
              </a:rPr>
              <a:t>　　　　</a:t>
            </a:r>
            <a:r>
              <a:rPr lang="en-US" altLang="zh-CN" u="sng">
                <a:solidFill>
                  <a:srgbClr val="000000"/>
                </a:solidFill>
                <a:uFill>
                  <a:solidFill>
                    <a:srgbClr val="000000"/>
                  </a:solidFill>
                </a:uFill>
                <a:cs typeface="Times New Roman"/>
              </a:rPr>
              <a:t>                                                                              </a:t>
            </a:r>
            <a:r>
              <a:rPr lang="zh-CN" altLang="en-US" u="sng">
                <a:solidFill>
                  <a:schemeClr val="bg1"/>
                </a:solidFill>
                <a:uFill>
                  <a:solidFill>
                    <a:srgbClr val="000000"/>
                  </a:solidFill>
                </a:uFill>
                <a:cs typeface="Times New Roman"/>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5"/>
          <p:cNvSpPr txBox="1">
            <a:spLocks/>
          </p:cNvSpPr>
          <p:nvPr/>
        </p:nvSpPr>
        <p:spPr bwMode="auto">
          <a:xfrm>
            <a:off x="447117" y="2331468"/>
            <a:ext cx="7894592"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Never to leave his classmate behind.</a:t>
            </a:r>
            <a:endParaRPr lang="zh-CN" altLang="en-US"/>
          </a:p>
        </p:txBody>
      </p:sp>
      <p:sp>
        <p:nvSpPr>
          <p:cNvPr id="4" name="内容占位符 6"/>
          <p:cNvSpPr txBox="1">
            <a:spLocks/>
          </p:cNvSpPr>
          <p:nvPr/>
        </p:nvSpPr>
        <p:spPr bwMode="auto">
          <a:xfrm>
            <a:off x="360854" y="3129276"/>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was shocked and scared when the earthquake</a:t>
            </a:r>
          </a:p>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happened. But in the chaos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混乱</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my first thought was never to leave my classmate behind”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可知，郭庆的第一反应是绝不丢下同学。</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41807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6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 </a:t>
            </a:r>
            <a:r>
              <a:rPr lang="en-US" altLang="zh-CN"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think of Guo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Qing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000000"/>
                </a:solidFill>
                <a:uFill>
                  <a:solidFill>
                    <a:srgbClr val="000000"/>
                  </a:solidFill>
                </a:uFill>
                <a:cs typeface="Times New Roman"/>
              </a:rPr>
              <a:t>　　　　</a:t>
            </a:r>
            <a:r>
              <a:rPr lang="en-US" altLang="zh-CN" u="sng">
                <a:solidFill>
                  <a:srgbClr val="000000"/>
                </a:solidFill>
                <a:uFill>
                  <a:solidFill>
                    <a:srgbClr val="000000"/>
                  </a:solidFill>
                </a:uFill>
                <a:cs typeface="Times New Roman"/>
              </a:rPr>
              <a:t>                                                                              </a:t>
            </a:r>
            <a:r>
              <a:rPr lang="zh-CN" altLang="en-US" u="sng">
                <a:solidFill>
                  <a:schemeClr val="bg1"/>
                </a:solidFill>
                <a:uFill>
                  <a:solidFill>
                    <a:srgbClr val="000000"/>
                  </a:solidFill>
                </a:uFill>
                <a:cs typeface="Times New Roman"/>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844250" y="977729"/>
            <a:ext cx="4700544" cy="514121"/>
          </a:xfrm>
          <a:prstGeom prst="rect">
            <a:avLst/>
          </a:prstGeom>
        </p:spPr>
      </p:pic>
      <p:sp>
        <p:nvSpPr>
          <p:cNvPr id="4" name="内容占位符 7"/>
          <p:cNvSpPr txBox="1">
            <a:spLocks/>
          </p:cNvSpPr>
          <p:nvPr/>
        </p:nvSpPr>
        <p:spPr bwMode="auto">
          <a:xfrm>
            <a:off x="409572" y="1525128"/>
            <a:ext cx="7030496"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I think he is brave and kind.</a:t>
            </a:r>
            <a:endParaRPr lang="zh-CN" altLang="en-US"/>
          </a:p>
        </p:txBody>
      </p:sp>
      <p:sp>
        <p:nvSpPr>
          <p:cNvPr id="5" name="内容占位符 8"/>
          <p:cNvSpPr txBox="1">
            <a:spLocks/>
          </p:cNvSpPr>
          <p:nvPr/>
        </p:nvSpPr>
        <p:spPr bwMode="auto">
          <a:xfrm>
            <a:off x="360854" y="2331421"/>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本题是开放性试题，言之有理即可。</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37250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485848" cy="5193202"/>
          </a:xfrm>
          <a:prstGeom prst="rect">
            <a:avLst/>
          </a:prstGeom>
        </p:spPr>
      </p:pic>
      <p:pic>
        <p:nvPicPr>
          <p:cNvPr id="10" name="译文.eps" descr="id:2147487336;FounderCES"/>
          <p:cNvPicPr/>
          <p:nvPr/>
        </p:nvPicPr>
        <p:blipFill>
          <a:blip r:embed="rId3"/>
          <a:stretch>
            <a:fillRect/>
          </a:stretch>
        </p:blipFill>
        <p:spPr>
          <a:xfrm>
            <a:off x="550590" y="3140403"/>
            <a:ext cx="1224136" cy="378439"/>
          </a:xfrm>
          <a:prstGeom prst="rect">
            <a:avLst/>
          </a:prstGeom>
        </p:spPr>
      </p:pic>
      <p:pic>
        <p:nvPicPr>
          <p:cNvPr id="11" name="分析.eps" descr="id:2147487343;FounderCES"/>
          <p:cNvPicPr/>
          <p:nvPr/>
        </p:nvPicPr>
        <p:blipFill>
          <a:blip r:embed="rId4"/>
          <a:stretch>
            <a:fillRect/>
          </a:stretch>
        </p:blipFill>
        <p:spPr>
          <a:xfrm>
            <a:off x="515774" y="4783110"/>
            <a:ext cx="1250325" cy="386536"/>
          </a:xfrm>
          <a:prstGeom prst="rect">
            <a:avLst/>
          </a:prstGeom>
        </p:spPr>
      </p:pic>
      <p:pic>
        <p:nvPicPr>
          <p:cNvPr id="12" name="图片 11"/>
          <p:cNvPicPr>
            <a:picLocks noChangeAspect="1"/>
          </p:cNvPicPr>
          <p:nvPr/>
        </p:nvPicPr>
        <p:blipFill>
          <a:blip r:embed="rId5"/>
          <a:stretch>
            <a:fillRect/>
          </a:stretch>
        </p:blipFill>
        <p:spPr>
          <a:xfrm>
            <a:off x="364633" y="852290"/>
            <a:ext cx="2850254" cy="553993"/>
          </a:xfrm>
          <a:prstGeom prst="rect">
            <a:avLst/>
          </a:prstGeom>
        </p:spPr>
      </p:pic>
      <p:sp>
        <p:nvSpPr>
          <p:cNvPr id="2" name="内容占位符 1"/>
          <p:cNvSpPr>
            <a:spLocks noGrp="1"/>
          </p:cNvSpPr>
          <p:nvPr>
            <p:ph idx="1"/>
          </p:nvPr>
        </p:nvSpPr>
        <p:spPr>
          <a:xfrm>
            <a:off x="360854" y="1184877"/>
            <a:ext cx="11485848" cy="5078313"/>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What’s more, he has been allowed to finish the rest of his studies in this school without tuition fees</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学费</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en-US" altLang="zh-CN" sz="900" smtClean="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此外</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他被允许在免学费的情况下完成他在该校的剩余学业。</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a:latin typeface="Times New Roman" panose="02020603050405020304" pitchFamily="18" charset="0"/>
                <a:ea typeface="宋体" panose="02010600030101010101" pitchFamily="2" charset="-122"/>
                <a:cs typeface="Times New Roman" panose="02020603050405020304" pitchFamily="18" charset="0"/>
              </a:rPr>
              <a:t>是一个简单句。</a:t>
            </a:r>
            <a:r>
              <a:rPr lang="en-US" altLang="zh-CN">
                <a:latin typeface="Times New Roman" panose="02020603050405020304" pitchFamily="18" charset="0"/>
                <a:ea typeface="宋体" panose="02010600030101010101" pitchFamily="2" charset="-122"/>
                <a:cs typeface="Times New Roman" panose="02020603050405020304" pitchFamily="18" charset="0"/>
              </a:rPr>
              <a:t>has been allowed</a:t>
            </a:r>
            <a:r>
              <a:rPr lang="zh-CN" altLang="zh-CN">
                <a:latin typeface="Times New Roman" panose="02020603050405020304" pitchFamily="18" charset="0"/>
                <a:ea typeface="宋体" panose="02010600030101010101" pitchFamily="2" charset="-122"/>
                <a:cs typeface="Times New Roman" panose="02020603050405020304" pitchFamily="18" charset="0"/>
              </a:rPr>
              <a:t>是现在完成时的被动语态</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25570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clrChange>
              <a:clrFrom>
                <a:srgbClr val="FFFFFF"/>
              </a:clrFrom>
              <a:clrTo>
                <a:srgbClr val="FFFFFF">
                  <a:alpha val="0"/>
                </a:srgbClr>
              </a:clrTo>
            </a:clrChange>
          </a:blip>
          <a:stretch>
            <a:fillRect/>
          </a:stretch>
        </p:blipFill>
        <p:spPr>
          <a:xfrm>
            <a:off x="412200" y="692696"/>
            <a:ext cx="11390930" cy="1224136"/>
          </a:xfrm>
          <a:prstGeom prst="rect">
            <a:avLst/>
          </a:prstGeom>
        </p:spPr>
      </p:pic>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3364685" y="2060848"/>
            <a:ext cx="5461041" cy="755392"/>
          </a:xfrm>
          <a:prstGeom prst="rect">
            <a:avLst/>
          </a:prstGeom>
        </p:spPr>
      </p:pic>
      <p:pic>
        <p:nvPicPr>
          <p:cNvPr id="9" name="图片 8"/>
          <p:cNvPicPr>
            <a:picLocks noChangeAspect="1"/>
          </p:cNvPicPr>
          <p:nvPr/>
        </p:nvPicPr>
        <p:blipFill>
          <a:blip r:embed="rId4"/>
          <a:stretch>
            <a:fillRect/>
          </a:stretch>
        </p:blipFill>
        <p:spPr>
          <a:xfrm>
            <a:off x="550590" y="2828719"/>
            <a:ext cx="3024336" cy="790377"/>
          </a:xfrm>
          <a:prstGeom prst="rect">
            <a:avLst/>
          </a:prstGeom>
        </p:spPr>
      </p:pic>
      <p:sp>
        <p:nvSpPr>
          <p:cNvPr id="12" name="内容占位符 1"/>
          <p:cNvSpPr>
            <a:spLocks noGrp="1"/>
          </p:cNvSpPr>
          <p:nvPr>
            <p:ph idx="1"/>
          </p:nvPr>
        </p:nvSpPr>
        <p:spPr>
          <a:xfrm>
            <a:off x="360854" y="2820992"/>
            <a:ext cx="11485848" cy="3416320"/>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是一篇新闻报道。文章主要讲述了高二学生郭庆在地震发生时勇敢地背着行动不便的同学逃离危险并且这一行为在网上引起了广泛关注和赞誉的故事</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987257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 school division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部门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Yinchuan Foreign Language Experimental School in Yinchuan, Ningxia Hui Autonomous Region, organized a prize-giving event to honor a student. His brave act of carrying his classmate at the first moment of an earthquake won widespread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普遍的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attention online.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79521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0166"/>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honor of this student will encourage more children to be kind-hearted people,” said Hu Qing, the school’s principal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校长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039719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873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43 pm on January 2nd, 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4.6-magnitude earthquake hit Yinchuan’s Jinfeng District. At that urgent moment during the earthquake, Guo Qing, a second-year high school student, showed great bravery and kindness. When he saw a classmate who couldn’t move easily, Guo carried the classmate on his back without thinking.</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5430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574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school’s camera recorded what Guo Qing did. After Guo’s class teacher, Li Hengrui, posted the video on the Internet, it soon caught the attention of many people.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124968"/>
            <a:ext cx="11485848" cy="3316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was shocked and scared when the earthquake happened. But in the chaos</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混乱</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first thought was never to leave my classmate behind,” Guo said. “Everyone was safe, and that’s what matters.”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18653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216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Guo was honored as an “Extraordinary Student” and received a prize of 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yuan. What’s more, he has been allowed to finish the rest of his studies in this school without tuition fees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Also, he has been given a scholarship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奖学金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continue his studies in Germany.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884205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85323"/>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Guo Qing win widespread attention online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u="sng">
              <a:solidFill>
                <a:srgbClr val="000000"/>
              </a:solidFill>
              <a:uFill>
                <a:solidFill>
                  <a:srgbClr val="000000"/>
                </a:solidFill>
              </a:uFill>
              <a:cs typeface="Times New Roman"/>
            </a:endParaRPr>
          </a:p>
          <a:p>
            <a:pPr algn="l" hangingPunct="0">
              <a:spcAft>
                <a:spcPts val="0"/>
              </a:spcAft>
            </a:pPr>
            <a:r>
              <a:rPr lang="zh-CN" altLang="zh-CN" u="sng">
                <a:solidFill>
                  <a:srgbClr val="000000"/>
                </a:solidFill>
                <a:uFill>
                  <a:solidFill>
                    <a:srgbClr val="000000"/>
                  </a:solidFill>
                </a:uFill>
                <a:cs typeface="Times New Roman"/>
              </a:rPr>
              <a:t>　　　　</a:t>
            </a:r>
            <a:r>
              <a:rPr lang="en-US" altLang="zh-CN" u="sng">
                <a:solidFill>
                  <a:srgbClr val="000000"/>
                </a:solidFill>
                <a:uFill>
                  <a:solidFill>
                    <a:srgbClr val="000000"/>
                  </a:solidFill>
                </a:uFill>
                <a:cs typeface="Times New Roman"/>
              </a:rPr>
              <a:t>                                                                              </a:t>
            </a:r>
            <a:r>
              <a:rPr lang="zh-CN" altLang="en-US" u="sng">
                <a:solidFill>
                  <a:schemeClr val="bg1"/>
                </a:solidFill>
                <a:uFill>
                  <a:solidFill>
                    <a:srgbClr val="000000"/>
                  </a:solidFill>
                </a:uFill>
                <a:cs typeface="Times New Roman"/>
              </a:rPr>
              <a:t>，</a:t>
            </a:r>
            <a:r>
              <a:rPr lang="zh-CN" altLang="zh-CN" u="sng">
                <a:solidFill>
                  <a:srgbClr val="000000"/>
                </a:solidFill>
                <a:uFill>
                  <a:solidFill>
                    <a:srgbClr val="000000"/>
                  </a:solidFill>
                </a:uFill>
                <a:cs typeface="Times New Roman"/>
              </a:rPr>
              <a:t>　　　　</a:t>
            </a:r>
            <a:r>
              <a:rPr lang="en-US" altLang="zh-CN" u="sng" smtClean="0">
                <a:solidFill>
                  <a:srgbClr val="000000"/>
                </a:solidFill>
                <a:uFill>
                  <a:solidFill>
                    <a:srgbClr val="000000"/>
                  </a:solidFill>
                </a:uFill>
                <a:cs typeface="Times New Roman"/>
              </a:rPr>
              <a:t>                                                                              </a:t>
            </a:r>
            <a:r>
              <a:rPr lang="zh-CN" altLang="en-US" u="sng" smtClean="0">
                <a:solidFill>
                  <a:schemeClr val="bg1"/>
                </a:solidFill>
                <a:uFill>
                  <a:solidFill>
                    <a:srgbClr val="000000"/>
                  </a:solidFill>
                </a:uFill>
                <a:cs typeface="Times New Roman"/>
              </a:rPr>
              <a:t>，</a:t>
            </a:r>
            <a:r>
              <a:rPr lang="en-US" altLang="zh-CN" u="sng" smtClean="0">
                <a:solidFill>
                  <a:schemeClr val="bg1"/>
                </a:solidFill>
                <a:uFill>
                  <a:solidFill>
                    <a:srgbClr val="000000"/>
                  </a:solidFill>
                </a:uFill>
                <a:cs typeface="Times New Roman"/>
              </a:rPr>
              <a:t>________</a:t>
            </a:r>
            <a:r>
              <a:rPr lang="zh-CN" altLang="zh-CN" u="sng">
                <a:solidFill>
                  <a:srgbClr val="000000"/>
                </a:solidFill>
                <a:uFill>
                  <a:solidFill>
                    <a:srgbClr val="000000"/>
                  </a:solidFill>
                </a:uFill>
                <a:cs typeface="Times New Roman"/>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1484784"/>
            <a:ext cx="1127896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Because</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of</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his</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brave</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act</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of</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carrying</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his</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classmate</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at</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the</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first</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moment</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of</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an</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earthquake.</a:t>
            </a:r>
            <a:endParaRPr lang="zh-CN" altLang="en-US"/>
          </a:p>
        </p:txBody>
      </p:sp>
      <p:sp>
        <p:nvSpPr>
          <p:cNvPr id="5" name="内容占位符 2"/>
          <p:cNvSpPr txBox="1">
            <a:spLocks/>
          </p:cNvSpPr>
          <p:nvPr/>
        </p:nvSpPr>
        <p:spPr bwMode="auto">
          <a:xfrm>
            <a:off x="360854" y="3129276"/>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“His brave act of carrying his classmate at the first moment of an earthquake won widespread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普遍的</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attention online</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可知，郭庆因为在地震发生时勇敢地背着同学逃离危险而受到关注。</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01074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the 4.6-magnitude earthquake happen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000000"/>
                </a:solidFill>
                <a:uFill>
                  <a:solidFill>
                    <a:srgbClr val="000000"/>
                  </a:solidFill>
                </a:uFill>
                <a:cs typeface="Times New Roman"/>
              </a:rPr>
              <a:t>　　　　</a:t>
            </a:r>
            <a:r>
              <a:rPr lang="en-US" altLang="zh-CN" u="sng">
                <a:solidFill>
                  <a:srgbClr val="000000"/>
                </a:solidFill>
                <a:uFill>
                  <a:solidFill>
                    <a:srgbClr val="000000"/>
                  </a:solidFill>
                </a:uFill>
                <a:cs typeface="Times New Roman"/>
              </a:rPr>
              <a:t>                                                                              </a:t>
            </a:r>
            <a:r>
              <a:rPr lang="zh-CN" altLang="en-US" u="sng">
                <a:solidFill>
                  <a:schemeClr val="bg1"/>
                </a:solidFill>
                <a:uFill>
                  <a:solidFill>
                    <a:srgbClr val="000000"/>
                  </a:solidFill>
                </a:uFill>
                <a:cs typeface="Times New Roman"/>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78106" y="1475951"/>
            <a:ext cx="789459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At 4</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43 pm on January 2nd</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rPr>
              <a:t> 2025.</a:t>
            </a:r>
            <a:endParaRPr lang="zh-CN" altLang="en-US"/>
          </a:p>
        </p:txBody>
      </p:sp>
      <p:sp>
        <p:nvSpPr>
          <p:cNvPr id="5" name="内容占位符 2"/>
          <p:cNvSpPr txBox="1">
            <a:spLocks/>
          </p:cNvSpPr>
          <p:nvPr/>
        </p:nvSpPr>
        <p:spPr bwMode="auto">
          <a:xfrm>
            <a:off x="360854" y="2331240"/>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4</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43 pm on January 2nd, 2025</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 4.6-magnitude earthquake hit Yinchuan’s Jinfeng District</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可知，地震发生在</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日下午</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43</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分。</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69132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1050</TotalTime>
  <Words>680</Words>
  <Application>Microsoft Office PowerPoint</Application>
  <PresentationFormat>自定义</PresentationFormat>
  <Paragraphs>33</Paragraphs>
  <Slides>13</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13</vt:i4>
      </vt:variant>
    </vt:vector>
  </HeadingPairs>
  <TitlesOfParts>
    <vt:vector size="21"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2025-09-13T09:32:13Z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